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0"/>
  </p:notesMasterIdLst>
  <p:sldIdLst>
    <p:sldId id="299" r:id="rId2"/>
    <p:sldId id="300" r:id="rId3"/>
    <p:sldId id="320" r:id="rId4"/>
    <p:sldId id="321" r:id="rId5"/>
    <p:sldId id="322" r:id="rId6"/>
    <p:sldId id="323" r:id="rId7"/>
    <p:sldId id="324" r:id="rId8"/>
    <p:sldId id="325" r:id="rId9"/>
    <p:sldId id="326" r:id="rId10"/>
    <p:sldId id="327" r:id="rId11"/>
    <p:sldId id="328" r:id="rId12"/>
    <p:sldId id="329" r:id="rId13"/>
    <p:sldId id="330" r:id="rId14"/>
    <p:sldId id="331" r:id="rId15"/>
    <p:sldId id="332" r:id="rId16"/>
    <p:sldId id="333" r:id="rId17"/>
    <p:sldId id="317" r:id="rId18"/>
    <p:sldId id="31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LLe57oxRo/luf78+rbqNbw==" hashData="EwdobTbdD1TBnm78sAw3BwcWFYJISNxxprPFVJfhZ15chEdBKCBRV10/orjWvFwg96kzBruCQtDssBey/BQ8uw=="/>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1" autoAdjust="0"/>
    <p:restoredTop sz="67597" autoAdjust="0"/>
  </p:normalViewPr>
  <p:slideViewPr>
    <p:cSldViewPr snapToGrid="0">
      <p:cViewPr varScale="1">
        <p:scale>
          <a:sx n="59" d="100"/>
          <a:sy n="59" d="100"/>
        </p:scale>
        <p:origin x="96" y="3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100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5732C6-7ED6-4813-8CB8-9E3C07B2316B}" type="datetimeFigureOut">
              <a:rPr lang="en-US" smtClean="0"/>
              <a:t>9/25/2025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D85D3-B582-494E-B0E6-1DC2658F0C19}" type="slidenum">
              <a:rPr lang="en-US" smtClean="0"/>
              <a:t>‹#›</a:t>
            </a:fld>
            <a:endParaRPr lang="en-US"/>
          </a:p>
        </p:txBody>
      </p:sp>
    </p:spTree>
    <p:extLst>
      <p:ext uri="{BB962C8B-B14F-4D97-AF65-F5344CB8AC3E}">
        <p14:creationId xmlns:p14="http://schemas.microsoft.com/office/powerpoint/2010/main" val="1934956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r>
              <a:rPr lang="en-US" dirty="0">
                <a:latin typeface="Calibri" panose="020F0502020204030204" pitchFamily="34" charset="0"/>
                <a:ea typeface="Calibri" panose="020F0502020204030204" pitchFamily="34" charset="0"/>
                <a:cs typeface="Times New Roman" panose="02020603050405020304" pitchFamily="18" charset="0"/>
              </a:rPr>
              <a:t>Welcome to the CED 751</a:t>
            </a:r>
            <a:r>
              <a:rPr lang="en-US">
                <a:latin typeface="Calibri" panose="020F0502020204030204" pitchFamily="34" charset="0"/>
                <a:ea typeface="Calibri" panose="020F0502020204030204" pitchFamily="34" charset="0"/>
                <a:cs typeface="Times New Roman" panose="02020603050405020304" pitchFamily="18" charset="0"/>
              </a:rPr>
              <a:t>, The Role </a:t>
            </a:r>
            <a:r>
              <a:rPr lang="en-US" dirty="0">
                <a:latin typeface="Calibri" panose="020F0502020204030204" pitchFamily="34" charset="0"/>
                <a:ea typeface="Calibri" panose="020F0502020204030204" pitchFamily="34" charset="0"/>
                <a:cs typeface="Times New Roman" panose="02020603050405020304" pitchFamily="18" charset="0"/>
              </a:rPr>
              <a:t>of the Administrative Commissioner in the Roundtable Program. </a:t>
            </a:r>
            <a:r>
              <a:rPr lang="en-US" i="1" dirty="0">
                <a:latin typeface="Calibri" panose="020F0502020204030204" pitchFamily="34" charset="0"/>
                <a:ea typeface="Calibri" panose="020F0502020204030204" pitchFamily="34" charset="0"/>
                <a:cs typeface="Times New Roman" panose="02020603050405020304" pitchFamily="18" charset="0"/>
              </a:rPr>
              <a:t>(Introduce yourself)</a:t>
            </a:r>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42289"/>
            <a:r>
              <a:rPr lang="en-US" dirty="0">
                <a:latin typeface="Calibri" panose="020F0502020204030204" pitchFamily="34" charset="0"/>
                <a:ea typeface="Calibri" panose="020F0502020204030204" pitchFamily="34" charset="0"/>
                <a:cs typeface="Times New Roman" panose="02020603050405020304" pitchFamily="18" charset="0"/>
              </a:rPr>
              <a:t>In this course, we’ll talk about how to create a roundtable culture committed to unit service. </a:t>
            </a:r>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a:t>
            </a:fld>
            <a:endParaRPr lang="en-US" dirty="0"/>
          </a:p>
        </p:txBody>
      </p:sp>
    </p:spTree>
    <p:extLst>
      <p:ext uri="{BB962C8B-B14F-4D97-AF65-F5344CB8AC3E}">
        <p14:creationId xmlns:p14="http://schemas.microsoft.com/office/powerpoint/2010/main" val="1588241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Roundtable Commissioner Relationship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Handout:  Roundtable Commissioner Job Description – 1 per person</a:t>
            </a:r>
            <a:endParaRPr lang="en-US" b="1" dirty="0"/>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Roundtable commissioners provide the skill to do and the will to do through discussing unit problems and linking units to resources. Program-specific roundtable commissioners, representing Cub Scouting, Scouts BSA, and Venturing, provide the focus needed to address the unique needs of each program.</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They are responsible for the entire roundtable program, including planning, goal setting, recruiting assistant roundtable commissioners, and implementing the roundtable program.</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They work with the ADC for roundtable to determine the district’s needs and how best to meet them. They also work to create an inviting atmosphere that welcomes questions and fosters relationships between units, as well as with district volunteers and professionals.</a:t>
            </a:r>
          </a:p>
          <a:p>
            <a:endParaRPr lang="en-US" dirty="0"/>
          </a:p>
          <a:p>
            <a:r>
              <a:rPr lang="en-US" i="1" dirty="0"/>
              <a:t>Briefly discuss the Roundtable Commissioner handout.</a:t>
            </a:r>
          </a:p>
        </p:txBody>
      </p:sp>
      <p:sp>
        <p:nvSpPr>
          <p:cNvPr id="4" name="Slide Number Placeholder 3"/>
          <p:cNvSpPr>
            <a:spLocks noGrp="1"/>
          </p:cNvSpPr>
          <p:nvPr>
            <p:ph type="sldNum" sz="quarter" idx="5"/>
          </p:nvPr>
        </p:nvSpPr>
        <p:spPr/>
        <p:txBody>
          <a:bodyPr/>
          <a:lstStyle/>
          <a:p>
            <a:fld id="{FCBE1668-4D6A-4C8F-8C32-819FE6F32F94}" type="slidenum">
              <a:rPr lang="en-US" smtClean="0"/>
              <a:t>10</a:t>
            </a:fld>
            <a:endParaRPr lang="en-US" dirty="0"/>
          </a:p>
        </p:txBody>
      </p:sp>
    </p:spTree>
    <p:extLst>
      <p:ext uri="{BB962C8B-B14F-4D97-AF65-F5344CB8AC3E}">
        <p14:creationId xmlns:p14="http://schemas.microsoft.com/office/powerpoint/2010/main" val="279782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r>
              <a:rPr lang="en-US" b="1" i="1" dirty="0"/>
              <a:t>Group Discussion</a:t>
            </a:r>
          </a:p>
          <a:p>
            <a:pPr defTabSz="942289"/>
            <a:r>
              <a:rPr lang="en-US" i="1" dirty="0"/>
              <a:t>For each group discussion, if the group is large enough, divide into smaller groups of three to five. Allow five minutes for conversation. After five minutes, ask a representative from each group to present their suggestions, writing down the ideas on a white board or flip chart. If you have a small group of attendees, you may keep the group together for the discussion. </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11</a:t>
            </a:fld>
            <a:endParaRPr lang="en-US" dirty="0"/>
          </a:p>
        </p:txBody>
      </p:sp>
    </p:spTree>
    <p:extLst>
      <p:ext uri="{BB962C8B-B14F-4D97-AF65-F5344CB8AC3E}">
        <p14:creationId xmlns:p14="http://schemas.microsoft.com/office/powerpoint/2010/main" val="36659017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RTC and Assistant Roundtable Commissioner Relationship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Handout:  Roundtable Commissioner – 1 per person</a:t>
            </a:r>
            <a:endParaRPr lang="en-US" b="1" dirty="0"/>
          </a:p>
          <a:p>
            <a:r>
              <a:rPr lang="en-US" dirty="0"/>
              <a:t>-- Assistant roundtable commissioners make up the support team vital to a quality roundtable experience. Roundtable commissioners can recruit any number of assistant roundtable commissioners to ensure that all aspects of roundtable are covered. </a:t>
            </a:r>
          </a:p>
          <a:p>
            <a:r>
              <a:rPr lang="en-US" dirty="0"/>
              <a:t>-- Asst. roundtable commissioners should be trained in roundtable commissioner responsibilities as well as trained for the program-specific role they’ve been asked to fill.</a:t>
            </a:r>
          </a:p>
          <a:p>
            <a:r>
              <a:rPr lang="en-US" dirty="0"/>
              <a:t>-- As Scouting representatives, they should model wearing the uniform to roundtables and network with leaders before and after the program.</a:t>
            </a:r>
          </a:p>
          <a:p>
            <a:r>
              <a:rPr lang="en-US" dirty="0"/>
              <a:t>-- They can </a:t>
            </a:r>
            <a:r>
              <a:rPr lang="en-US" dirty="0" err="1"/>
              <a:t>can</a:t>
            </a:r>
            <a:r>
              <a:rPr lang="en-US" dirty="0"/>
              <a:t> take on specific roles, such as breakout session leader, presenting, the Safety Moment, or serving as the New Member Coordinator. </a:t>
            </a:r>
          </a:p>
          <a:p>
            <a:endParaRPr lang="en-US" dirty="0"/>
          </a:p>
          <a:p>
            <a:r>
              <a:rPr lang="en-US" i="1" dirty="0"/>
              <a:t>Briefly discuss the Assistant Roundtable Commissioner handout. </a:t>
            </a:r>
          </a:p>
        </p:txBody>
      </p:sp>
      <p:sp>
        <p:nvSpPr>
          <p:cNvPr id="4" name="Slide Number Placeholder 3"/>
          <p:cNvSpPr>
            <a:spLocks noGrp="1"/>
          </p:cNvSpPr>
          <p:nvPr>
            <p:ph type="sldNum" sz="quarter" idx="5"/>
          </p:nvPr>
        </p:nvSpPr>
        <p:spPr/>
        <p:txBody>
          <a:bodyPr/>
          <a:lstStyle/>
          <a:p>
            <a:fld id="{FCBE1668-4D6A-4C8F-8C32-819FE6F32F94}" type="slidenum">
              <a:rPr lang="en-US" smtClean="0"/>
              <a:t>12</a:t>
            </a:fld>
            <a:endParaRPr lang="en-US" dirty="0"/>
          </a:p>
        </p:txBody>
      </p:sp>
    </p:spTree>
    <p:extLst>
      <p:ext uri="{BB962C8B-B14F-4D97-AF65-F5344CB8AC3E}">
        <p14:creationId xmlns:p14="http://schemas.microsoft.com/office/powerpoint/2010/main" val="2482001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r>
              <a:rPr lang="en-US" b="1" i="1" dirty="0"/>
              <a:t>Group Discussion</a:t>
            </a:r>
          </a:p>
          <a:p>
            <a:pPr defTabSz="942289"/>
            <a:r>
              <a:rPr lang="en-US" i="1" dirty="0"/>
              <a:t>For each group discussion, if the group is large enough, divide into smaller groups of three to five. Allow five minutes for conversation. After five minutes, ask a representative from each group to present their suggestions, writing down the ideas on a white board or flip chart. If you have a small group of attendees, you may keep the group together for the discussion. </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13</a:t>
            </a:fld>
            <a:endParaRPr lang="en-US" dirty="0"/>
          </a:p>
        </p:txBody>
      </p:sp>
    </p:spTree>
    <p:extLst>
      <p:ext uri="{BB962C8B-B14F-4D97-AF65-F5344CB8AC3E}">
        <p14:creationId xmlns:p14="http://schemas.microsoft.com/office/powerpoint/2010/main" val="3688692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Commissioner Tools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Roundtable commissioners should consider entering attendance as part of their service. Using that information, along with the detailed and straightforward assessments from unit commissioners, roundtable commissioners can identify trends and commonalities among the units that help a district tailor its roundtable programs to meet the requests of its community. Knowing which units are not sending representatives provides vital information for planning. Commissioners then can reach out to units to find out why they’re not coming, determine what needs roundtable can meet, and help link units to the resources needed to strengthen their units. </a:t>
            </a:r>
          </a:p>
          <a:p>
            <a:endParaRPr lang="en-US" dirty="0"/>
          </a:p>
          <a:p>
            <a:r>
              <a:rPr lang="en-US" dirty="0"/>
              <a:t>The </a:t>
            </a:r>
            <a:r>
              <a:rPr lang="en-US"/>
              <a:t>asstistant </a:t>
            </a:r>
            <a:r>
              <a:rPr lang="en-US" dirty="0"/>
              <a:t>council commissioner for roundtable can serve as an advocate for ADCs to enter roundtable attendance by helping locate resources and providing timely information required to plan supportive meetings. </a:t>
            </a:r>
          </a:p>
          <a:p>
            <a:endParaRPr lang="en-US" dirty="0"/>
          </a:p>
          <a:p>
            <a:r>
              <a:rPr lang="en-US" dirty="0"/>
              <a:t>Commissioner Tools options are updated frequently, so commissioners should check regularly for changes. </a:t>
            </a:r>
          </a:p>
        </p:txBody>
      </p:sp>
      <p:sp>
        <p:nvSpPr>
          <p:cNvPr id="4" name="Slide Number Placeholder 3"/>
          <p:cNvSpPr>
            <a:spLocks noGrp="1"/>
          </p:cNvSpPr>
          <p:nvPr>
            <p:ph type="sldNum" sz="quarter" idx="5"/>
          </p:nvPr>
        </p:nvSpPr>
        <p:spPr/>
        <p:txBody>
          <a:bodyPr/>
          <a:lstStyle/>
          <a:p>
            <a:fld id="{FCBE1668-4D6A-4C8F-8C32-819FE6F32F94}" type="slidenum">
              <a:rPr lang="en-US" smtClean="0"/>
              <a:t>14</a:t>
            </a:fld>
            <a:endParaRPr lang="en-US" dirty="0"/>
          </a:p>
        </p:txBody>
      </p:sp>
    </p:spTree>
    <p:extLst>
      <p:ext uri="{BB962C8B-B14F-4D97-AF65-F5344CB8AC3E}">
        <p14:creationId xmlns:p14="http://schemas.microsoft.com/office/powerpoint/2010/main" val="3294372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b="1" dirty="0">
                <a:effectLst/>
                <a:ea typeface="Times New Roman" panose="02020603050405020304" pitchFamily="18" charset="0"/>
              </a:rPr>
              <a:t>Types of Recognition</a:t>
            </a:r>
          </a:p>
          <a:p>
            <a:r>
              <a:rPr lang="en-US" dirty="0"/>
              <a:t>The most important recognition for the team is a genuine thank you. Letters of appreciation and certificates of commendation are simple but meaningful awards to the recipients. Team members who feel respected for their service will want to continue to support roundtable goals. </a:t>
            </a:r>
          </a:p>
          <a:p>
            <a:endParaRPr lang="en-US" dirty="0"/>
          </a:p>
          <a:p>
            <a:r>
              <a:rPr lang="en-US" dirty="0"/>
              <a:t>In addition, </a:t>
            </a:r>
            <a:r>
              <a:rPr lang="en-US"/>
              <a:t>all roundtable </a:t>
            </a:r>
            <a:r>
              <a:rPr lang="en-US" dirty="0"/>
              <a:t>c</a:t>
            </a:r>
            <a:r>
              <a:rPr lang="en-US"/>
              <a:t>ommissioners </a:t>
            </a:r>
            <a:r>
              <a:rPr lang="en-US" dirty="0"/>
              <a:t>may work toward commissioner service awards.</a:t>
            </a:r>
          </a:p>
          <a:p>
            <a:endParaRPr lang="en-US" dirty="0"/>
          </a:p>
          <a:p>
            <a:r>
              <a:rPr lang="en-US" dirty="0"/>
              <a:t>The asst. council commissioner and assistants for roundtable can encourage roundtable commissioners to earn these awards and then publicly recognize the commissioners who complete the requirements. </a:t>
            </a:r>
          </a:p>
        </p:txBody>
      </p:sp>
      <p:sp>
        <p:nvSpPr>
          <p:cNvPr id="4" name="Slide Number Placeholder 3"/>
          <p:cNvSpPr>
            <a:spLocks noGrp="1"/>
          </p:cNvSpPr>
          <p:nvPr>
            <p:ph type="sldNum" sz="quarter" idx="5"/>
          </p:nvPr>
        </p:nvSpPr>
        <p:spPr/>
        <p:txBody>
          <a:bodyPr/>
          <a:lstStyle/>
          <a:p>
            <a:fld id="{FCBE1668-4D6A-4C8F-8C32-819FE6F32F94}" type="slidenum">
              <a:rPr lang="en-US" smtClean="0"/>
              <a:t>15</a:t>
            </a:fld>
            <a:endParaRPr lang="en-US" dirty="0"/>
          </a:p>
        </p:txBody>
      </p:sp>
    </p:spTree>
    <p:extLst>
      <p:ext uri="{BB962C8B-B14F-4D97-AF65-F5344CB8AC3E}">
        <p14:creationId xmlns:p14="http://schemas.microsoft.com/office/powerpoint/2010/main" val="3515937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Resources</a:t>
            </a:r>
          </a:p>
          <a:p>
            <a:r>
              <a:rPr lang="en-US" dirty="0"/>
              <a:t>Go to scouting.org for more information and resources for training, awards, meeting ideas, and more. </a:t>
            </a:r>
          </a:p>
        </p:txBody>
      </p:sp>
      <p:sp>
        <p:nvSpPr>
          <p:cNvPr id="4" name="Slide Number Placeholder 3"/>
          <p:cNvSpPr>
            <a:spLocks noGrp="1"/>
          </p:cNvSpPr>
          <p:nvPr>
            <p:ph type="sldNum" sz="quarter" idx="5"/>
          </p:nvPr>
        </p:nvSpPr>
        <p:spPr/>
        <p:txBody>
          <a:bodyPr/>
          <a:lstStyle/>
          <a:p>
            <a:fld id="{FCBE1668-4D6A-4C8F-8C32-819FE6F32F94}" type="slidenum">
              <a:rPr lang="en-US" smtClean="0"/>
              <a:t>16</a:t>
            </a:fld>
            <a:endParaRPr lang="en-US" dirty="0"/>
          </a:p>
        </p:txBody>
      </p:sp>
    </p:spTree>
    <p:extLst>
      <p:ext uri="{BB962C8B-B14F-4D97-AF65-F5344CB8AC3E}">
        <p14:creationId xmlns:p14="http://schemas.microsoft.com/office/powerpoint/2010/main" val="3114579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 commissioner should now be able to:</a:t>
            </a:r>
          </a:p>
          <a:p>
            <a:pPr marL="171450" indent="-171450">
              <a:buFont typeface="Arial" panose="020B0604020202020204" pitchFamily="34" charset="0"/>
              <a:buChar char="•"/>
            </a:pPr>
            <a:r>
              <a:rPr lang="en-US" dirty="0"/>
              <a:t>Describe how roundtables support a culture of service</a:t>
            </a:r>
          </a:p>
          <a:p>
            <a:pPr marL="171450" indent="-171450">
              <a:buFont typeface="Arial" panose="020B0604020202020204" pitchFamily="34" charset="0"/>
              <a:buChar char="•"/>
            </a:pPr>
            <a:r>
              <a:rPr lang="en-US" dirty="0"/>
              <a:t>Be able to understand building relationships to meet roundtable goals</a:t>
            </a:r>
          </a:p>
          <a:p>
            <a:pPr marL="171450" indent="-171450">
              <a:buFont typeface="Arial" panose="020B0604020202020204" pitchFamily="34" charset="0"/>
              <a:buChar char="•"/>
            </a:pPr>
            <a:r>
              <a:rPr lang="en-US" dirty="0"/>
              <a:t>Understand how Commissioner Tools, recognition and resources strengthen the roundtable program</a:t>
            </a:r>
          </a:p>
        </p:txBody>
      </p:sp>
      <p:sp>
        <p:nvSpPr>
          <p:cNvPr id="4" name="Slide Number Placeholder 3"/>
          <p:cNvSpPr>
            <a:spLocks noGrp="1"/>
          </p:cNvSpPr>
          <p:nvPr>
            <p:ph type="sldNum" sz="quarter" idx="10"/>
          </p:nvPr>
        </p:nvSpPr>
        <p:spPr/>
        <p:txBody>
          <a:bodyPr/>
          <a:lstStyle/>
          <a:p>
            <a:fld id="{FCBE1668-4D6A-4C8F-8C32-819FE6F32F94}" type="slidenum">
              <a:rPr lang="en-US" smtClean="0"/>
              <a:t>17</a:t>
            </a:fld>
            <a:endParaRPr lang="en-US" dirty="0"/>
          </a:p>
        </p:txBody>
      </p:sp>
    </p:spTree>
    <p:extLst>
      <p:ext uri="{BB962C8B-B14F-4D97-AF65-F5344CB8AC3E}">
        <p14:creationId xmlns:p14="http://schemas.microsoft.com/office/powerpoint/2010/main" val="249535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18</a:t>
            </a:fld>
            <a:endParaRPr lang="en-US" dirty="0"/>
          </a:p>
        </p:txBody>
      </p:sp>
    </p:spTree>
    <p:extLst>
      <p:ext uri="{BB962C8B-B14F-4D97-AF65-F5344CB8AC3E}">
        <p14:creationId xmlns:p14="http://schemas.microsoft.com/office/powerpoint/2010/main" val="710384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r>
              <a:rPr lang="en-US" b="1" dirty="0">
                <a:latin typeface="Calibri" panose="020F0502020204030204" pitchFamily="34" charset="0"/>
                <a:ea typeface="Calibri" panose="020F0502020204030204" pitchFamily="34" charset="0"/>
                <a:cs typeface="Times New Roman" panose="02020603050405020304" pitchFamily="18" charset="0"/>
              </a:rPr>
              <a:t>Course Objectives</a:t>
            </a:r>
          </a:p>
          <a:p>
            <a:pPr defTabSz="942289"/>
            <a:r>
              <a:rPr lang="en-US" sz="1200" kern="1200" dirty="0">
                <a:solidFill>
                  <a:schemeClr val="tx1"/>
                </a:solidFill>
                <a:effectLst/>
                <a:latin typeface="+mn-lt"/>
                <a:ea typeface="+mn-ea"/>
                <a:cs typeface="+mn-cs"/>
              </a:rPr>
              <a:t>We’ll discuss how developing a team with a unit service mindset starts with establishing relationships and talk about how administrative commissioners, such as the assistant council commissioner for roundtable and the assistant district commissioner for roundtable, can be reliable resources for units at the district and council levels. We’ll also learn how building an effective roundtable commissioner team is vital to the success of all roundtables and how Commissioner Tools, recognition, and using available resources help strengthen the roundtable.</a:t>
            </a:r>
            <a:endParaRPr lang="en-US" dirty="0"/>
          </a:p>
        </p:txBody>
      </p:sp>
      <p:sp>
        <p:nvSpPr>
          <p:cNvPr id="4" name="Slide Number Placeholder 3"/>
          <p:cNvSpPr>
            <a:spLocks noGrp="1"/>
          </p:cNvSpPr>
          <p:nvPr>
            <p:ph type="sldNum" sz="quarter" idx="10"/>
          </p:nvPr>
        </p:nvSpPr>
        <p:spPr/>
        <p:txBody>
          <a:bodyPr/>
          <a:lstStyle/>
          <a:p>
            <a:fld id="{FCBE1668-4D6A-4C8F-8C32-819FE6F32F94}" type="slidenum">
              <a:rPr lang="en-US" smtClean="0"/>
              <a:t>2</a:t>
            </a:fld>
            <a:endParaRPr lang="en-US" dirty="0"/>
          </a:p>
        </p:txBody>
      </p:sp>
    </p:spTree>
    <p:extLst>
      <p:ext uri="{BB962C8B-B14F-4D97-AF65-F5344CB8AC3E}">
        <p14:creationId xmlns:p14="http://schemas.microsoft.com/office/powerpoint/2010/main" val="3264549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Roundtable IS Unit Service</a:t>
            </a:r>
          </a:p>
          <a:p>
            <a:r>
              <a:rPr lang="en-US" sz="1200" kern="1200" dirty="0">
                <a:solidFill>
                  <a:schemeClr val="tx1"/>
                </a:solidFill>
                <a:effectLst/>
                <a:latin typeface="+mn-lt"/>
                <a:ea typeface="+mn-ea"/>
                <a:cs typeface="+mn-cs"/>
              </a:rPr>
              <a:t>Roundtables provide unit leaders with the skill to do and the will to do what is needed to ensure that every member of every unit has a great Scouting experience. They build upon the foundation provided by position-specific basic training and each leader’s commitment to serving youth through Scouting. Roundtable provides program support and supplements the unit commissioner's efforts to build solid youth programs. Developing a strong and engaged team is critical to the success of roundtable.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Roundtables exist to provide and capture information, offer program training, and provide networking opportunities. To make all this happen, administrative commissioners, unit commissioners, and other volunteers, as well as professional staff, must collaborate to encourage attendance and participation. </a:t>
            </a:r>
          </a:p>
        </p:txBody>
      </p:sp>
      <p:sp>
        <p:nvSpPr>
          <p:cNvPr id="4" name="Slide Number Placeholder 3"/>
          <p:cNvSpPr>
            <a:spLocks noGrp="1"/>
          </p:cNvSpPr>
          <p:nvPr>
            <p:ph type="sldNum" sz="quarter" idx="5"/>
          </p:nvPr>
        </p:nvSpPr>
        <p:spPr/>
        <p:txBody>
          <a:bodyPr/>
          <a:lstStyle/>
          <a:p>
            <a:fld id="{FCBE1668-4D6A-4C8F-8C32-819FE6F32F94}" type="slidenum">
              <a:rPr lang="en-US" smtClean="0"/>
              <a:t>3</a:t>
            </a:fld>
            <a:endParaRPr lang="en-US" dirty="0"/>
          </a:p>
        </p:txBody>
      </p:sp>
    </p:spTree>
    <p:extLst>
      <p:ext uri="{BB962C8B-B14F-4D97-AF65-F5344CB8AC3E}">
        <p14:creationId xmlns:p14="http://schemas.microsoft.com/office/powerpoint/2010/main" val="79090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Building Connections</a:t>
            </a:r>
          </a:p>
          <a:p>
            <a:r>
              <a:rPr lang="en-US" dirty="0"/>
              <a:t>Connections and the relationships that develop from those contacts form the basis for creating a culture of teamwork at every level of roundtable administration. Let’s visit the different relationships the assistant district commissioner for roundtable should cultivate and discover how they work with other leaders to build the roundtable team.</a:t>
            </a:r>
          </a:p>
        </p:txBody>
      </p:sp>
      <p:sp>
        <p:nvSpPr>
          <p:cNvPr id="4" name="Slide Number Placeholder 3"/>
          <p:cNvSpPr>
            <a:spLocks noGrp="1"/>
          </p:cNvSpPr>
          <p:nvPr>
            <p:ph type="sldNum" sz="quarter" idx="5"/>
          </p:nvPr>
        </p:nvSpPr>
        <p:spPr/>
        <p:txBody>
          <a:bodyPr/>
          <a:lstStyle/>
          <a:p>
            <a:fld id="{FCBE1668-4D6A-4C8F-8C32-819FE6F32F94}" type="slidenum">
              <a:rPr lang="en-US" smtClean="0"/>
              <a:t>4</a:t>
            </a:fld>
            <a:endParaRPr lang="en-US" dirty="0"/>
          </a:p>
        </p:txBody>
      </p:sp>
    </p:spTree>
    <p:extLst>
      <p:ext uri="{BB962C8B-B14F-4D97-AF65-F5344CB8AC3E}">
        <p14:creationId xmlns:p14="http://schemas.microsoft.com/office/powerpoint/2010/main" val="2202274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Assistant Council Commissioner Relationship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Handout: Asst Council Roundtable Commissioner Job Description – 1 per person</a:t>
            </a:r>
            <a:endParaRPr lang="en-US" dirty="0"/>
          </a:p>
          <a:p>
            <a:r>
              <a:rPr lang="en-US" dirty="0"/>
              <a:t>The assistant council commissioner for roundtable is a member of the council commissioner cabinet. Working with the council to determine priorities, they promote quality leader roundtables for each level of the Scouting program in every district. This volunteer position should ensure that the assistant district commissioner for roundtable:</a:t>
            </a:r>
          </a:p>
          <a:p>
            <a:r>
              <a:rPr lang="en-US" dirty="0"/>
              <a:t>-- Provides training from the program-specific national curriculum</a:t>
            </a:r>
          </a:p>
          <a:p>
            <a:r>
              <a:rPr lang="en-US" dirty="0"/>
              <a:t>-- Has access to correct training materials</a:t>
            </a:r>
          </a:p>
          <a:p>
            <a:r>
              <a:rPr lang="en-US" dirty="0"/>
              <a:t>-- Implements programs based on materials</a:t>
            </a:r>
          </a:p>
          <a:p>
            <a:r>
              <a:rPr lang="en-US" dirty="0"/>
              <a:t>-- Tailors programs to meet the unique needs of their districts and units</a:t>
            </a:r>
          </a:p>
          <a:p>
            <a:endParaRPr lang="en-US" dirty="0"/>
          </a:p>
          <a:p>
            <a:r>
              <a:rPr lang="en-US" i="1" dirty="0"/>
              <a:t>Briefly discuss the assistant council commissioner for roundtable position and responsibilities handout.</a:t>
            </a:r>
          </a:p>
          <a:p>
            <a:endParaRPr lang="en-US" dirty="0"/>
          </a:p>
          <a:p>
            <a:r>
              <a:rPr lang="en-US" dirty="0"/>
              <a:t>Each council should determine the best volunteer structure for its needs. For example, the assistant council commissioner for roundtable might work with:</a:t>
            </a:r>
          </a:p>
          <a:p>
            <a:r>
              <a:rPr lang="en-US" dirty="0"/>
              <a:t>-- District roundtable commissioners and/or the ADCs for roundtables</a:t>
            </a:r>
          </a:p>
          <a:p>
            <a:r>
              <a:rPr lang="en-US" dirty="0"/>
              <a:t>-- Roundtable commissioners and/or ADCs for each program type</a:t>
            </a:r>
          </a:p>
          <a:p>
            <a:r>
              <a:rPr lang="en-US" dirty="0"/>
              <a:t>-- Roundtable commissioners and/or ADCs in specific districts or geographic areas</a:t>
            </a:r>
          </a:p>
        </p:txBody>
      </p:sp>
      <p:sp>
        <p:nvSpPr>
          <p:cNvPr id="4" name="Slide Number Placeholder 3"/>
          <p:cNvSpPr>
            <a:spLocks noGrp="1"/>
          </p:cNvSpPr>
          <p:nvPr>
            <p:ph type="sldNum" sz="quarter" idx="5"/>
          </p:nvPr>
        </p:nvSpPr>
        <p:spPr/>
        <p:txBody>
          <a:bodyPr/>
          <a:lstStyle/>
          <a:p>
            <a:fld id="{FCBE1668-4D6A-4C8F-8C32-819FE6F32F94}" type="slidenum">
              <a:rPr lang="en-US" smtClean="0"/>
              <a:t>5</a:t>
            </a:fld>
            <a:endParaRPr lang="en-US" dirty="0"/>
          </a:p>
        </p:txBody>
      </p:sp>
    </p:spTree>
    <p:extLst>
      <p:ext uri="{BB962C8B-B14F-4D97-AF65-F5344CB8AC3E}">
        <p14:creationId xmlns:p14="http://schemas.microsoft.com/office/powerpoint/2010/main" val="171815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Group Discussion </a:t>
            </a:r>
            <a:r>
              <a:rPr lang="en-US" i="1" dirty="0"/>
              <a:t>– For each group discussion, if the group is large enough, divide into smaller groups of three to five people. Allow five minutes for conversation. After five minutes, ask a representative from each group to present their suggestions, writing down the ideas on a white board or flip chart. If you have a small group of attendees, you may keep the group together for the discussion. </a:t>
            </a:r>
          </a:p>
        </p:txBody>
      </p:sp>
      <p:sp>
        <p:nvSpPr>
          <p:cNvPr id="4" name="Slide Number Placeholder 3"/>
          <p:cNvSpPr>
            <a:spLocks noGrp="1"/>
          </p:cNvSpPr>
          <p:nvPr>
            <p:ph type="sldNum" sz="quarter" idx="5"/>
          </p:nvPr>
        </p:nvSpPr>
        <p:spPr/>
        <p:txBody>
          <a:bodyPr/>
          <a:lstStyle/>
          <a:p>
            <a:fld id="{FCBE1668-4D6A-4C8F-8C32-819FE6F32F94}" type="slidenum">
              <a:rPr lang="en-US" smtClean="0"/>
              <a:t>6</a:t>
            </a:fld>
            <a:endParaRPr lang="en-US" dirty="0"/>
          </a:p>
        </p:txBody>
      </p:sp>
    </p:spTree>
    <p:extLst>
      <p:ext uri="{BB962C8B-B14F-4D97-AF65-F5344CB8AC3E}">
        <p14:creationId xmlns:p14="http://schemas.microsoft.com/office/powerpoint/2010/main" val="3534140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District Commissioner Relationship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Handout: Asst District Roundtable Commissioner Job Description – 1 per person</a:t>
            </a:r>
            <a:endParaRPr lang="en-US" dirty="0"/>
          </a:p>
          <a:p>
            <a:r>
              <a:rPr lang="en-US" dirty="0"/>
              <a:t>The assistant district commissioner for roundtable needs to understand the unique position of the district roundtable in Scouting. Working with the district commissioner, the ADC, and roundtable commissioners can make sure district needs are met. Roundtables should be a one-stop shop for the most up-to-date Scouting information, Scouting fellowship, and fun!</a:t>
            </a:r>
          </a:p>
          <a:p>
            <a:endParaRPr lang="en-US" dirty="0"/>
          </a:p>
          <a:p>
            <a:r>
              <a:rPr lang="en-US" i="1" dirty="0"/>
              <a:t>Briefly discuss the District Commissioner and Roundtables handout.</a:t>
            </a:r>
          </a:p>
        </p:txBody>
      </p:sp>
      <p:sp>
        <p:nvSpPr>
          <p:cNvPr id="4" name="Slide Number Placeholder 3"/>
          <p:cNvSpPr>
            <a:spLocks noGrp="1"/>
          </p:cNvSpPr>
          <p:nvPr>
            <p:ph type="sldNum" sz="quarter" idx="5"/>
          </p:nvPr>
        </p:nvSpPr>
        <p:spPr/>
        <p:txBody>
          <a:bodyPr/>
          <a:lstStyle/>
          <a:p>
            <a:fld id="{FCBE1668-4D6A-4C8F-8C32-819FE6F32F94}" type="slidenum">
              <a:rPr lang="en-US" smtClean="0"/>
              <a:t>7</a:t>
            </a:fld>
            <a:endParaRPr lang="en-US" dirty="0"/>
          </a:p>
        </p:txBody>
      </p:sp>
    </p:spTree>
    <p:extLst>
      <p:ext uri="{BB962C8B-B14F-4D97-AF65-F5344CB8AC3E}">
        <p14:creationId xmlns:p14="http://schemas.microsoft.com/office/powerpoint/2010/main" val="1369026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District Commissioner Responsibilities</a:t>
            </a:r>
          </a:p>
          <a:p>
            <a:r>
              <a:rPr lang="en-US" dirty="0"/>
              <a:t>-- The district commissioner (DC) is responsible for all aspects of unit service, including roundtables.</a:t>
            </a:r>
          </a:p>
          <a:p>
            <a:r>
              <a:rPr lang="en-US" dirty="0"/>
              <a:t>-- The DC’s involvement in the roundtable program is critical roundtable success.</a:t>
            </a:r>
          </a:p>
          <a:p>
            <a:r>
              <a:rPr lang="en-US" dirty="0"/>
              <a:t>-- The DC is responsible for recruiting an ADC for roundtable to support program-specific roundtable commissioners. </a:t>
            </a:r>
          </a:p>
          <a:p>
            <a:r>
              <a:rPr lang="en-US" dirty="0"/>
              <a:t>-- As part of the DC’s staff, roundtable commissioners and assistant roundtable commissioners should participate in and provide reports at the monthly district committee staff meetings.</a:t>
            </a:r>
          </a:p>
        </p:txBody>
      </p:sp>
      <p:sp>
        <p:nvSpPr>
          <p:cNvPr id="4" name="Slide Number Placeholder 3"/>
          <p:cNvSpPr>
            <a:spLocks noGrp="1"/>
          </p:cNvSpPr>
          <p:nvPr>
            <p:ph type="sldNum" sz="quarter" idx="5"/>
          </p:nvPr>
        </p:nvSpPr>
        <p:spPr/>
        <p:txBody>
          <a:bodyPr/>
          <a:lstStyle/>
          <a:p>
            <a:fld id="{FCBE1668-4D6A-4C8F-8C32-819FE6F32F94}" type="slidenum">
              <a:rPr lang="en-US" smtClean="0"/>
              <a:t>8</a:t>
            </a:fld>
            <a:endParaRPr lang="en-US" dirty="0"/>
          </a:p>
        </p:txBody>
      </p:sp>
    </p:spTree>
    <p:extLst>
      <p:ext uri="{BB962C8B-B14F-4D97-AF65-F5344CB8AC3E}">
        <p14:creationId xmlns:p14="http://schemas.microsoft.com/office/powerpoint/2010/main" val="1383163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r>
              <a:rPr lang="en-US" b="1" i="0" dirty="0"/>
              <a:t>Group Discussion</a:t>
            </a:r>
          </a:p>
          <a:p>
            <a:pPr defTabSz="942289"/>
            <a:r>
              <a:rPr lang="en-US" i="1" dirty="0"/>
              <a:t>For each group discussion, if the group is large enough, divide into smaller groups of three to five. Allow five minutes for conversation. After five minutes, ask a representative from each group to present their suggestions, writing down the ideas on a white board or flip chart. If you have a small group of attendees, you may keep the group together for the discussion. </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9</a:t>
            </a:fld>
            <a:endParaRPr lang="en-US" dirty="0"/>
          </a:p>
        </p:txBody>
      </p:sp>
    </p:spTree>
    <p:extLst>
      <p:ext uri="{BB962C8B-B14F-4D97-AF65-F5344CB8AC3E}">
        <p14:creationId xmlns:p14="http://schemas.microsoft.com/office/powerpoint/2010/main" val="4745090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68FED1-2862-4BA2-8856-6CBC38352094}"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B85EF6C6-A207-CFBE-FAA8-DA48B2D3C9F0}"/>
              </a:ext>
            </a:extLst>
          </p:cNvPr>
          <p:cNvSpPr txBox="1"/>
          <p:nvPr userDrawn="1"/>
        </p:nvSpPr>
        <p:spPr>
          <a:xfrm>
            <a:off x="6818199" y="128093"/>
            <a:ext cx="4049548" cy="830997"/>
          </a:xfrm>
          <a:prstGeom prst="rect">
            <a:avLst/>
          </a:prstGeom>
          <a:noFill/>
        </p:spPr>
        <p:txBody>
          <a:bodyPr wrap="square" rtlCol="0">
            <a:spAutoFit/>
          </a:bodyPr>
          <a:lstStyle/>
          <a:p>
            <a:pPr algn="r"/>
            <a:r>
              <a:rPr lang="en-US" sz="2400" b="1" dirty="0">
                <a:solidFill>
                  <a:schemeClr val="bg1"/>
                </a:solidFill>
              </a:rPr>
              <a:t>College of Commissioner Science</a:t>
            </a:r>
          </a:p>
        </p:txBody>
      </p:sp>
      <p:pic>
        <p:nvPicPr>
          <p:cNvPr id="8" name="Picture 7">
            <a:extLst>
              <a:ext uri="{FF2B5EF4-FFF2-40B4-BE49-F238E27FC236}">
                <a16:creationId xmlns:a16="http://schemas.microsoft.com/office/drawing/2014/main" id="{E4D6DA83-AD70-BBA6-4F17-01C9A951F91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4" y="91321"/>
            <a:ext cx="2673341" cy="413152"/>
          </a:xfrm>
          <a:prstGeom prst="rect">
            <a:avLst/>
          </a:prstGeom>
        </p:spPr>
      </p:pic>
    </p:spTree>
    <p:extLst>
      <p:ext uri="{BB962C8B-B14F-4D97-AF65-F5344CB8AC3E}">
        <p14:creationId xmlns:p14="http://schemas.microsoft.com/office/powerpoint/2010/main" val="3030066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68FED1-2862-4BA2-8856-6CBC38352094}"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504771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68FED1-2862-4BA2-8856-6CBC38352094}"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62076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68FED1-2862-4BA2-8856-6CBC38352094}"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266298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68FED1-2862-4BA2-8856-6CBC38352094}"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246416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64878"/>
            <a:ext cx="5953299" cy="599151"/>
          </a:xfrm>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68FED1-2862-4BA2-8856-6CBC38352094}" type="datetimeFigureOut">
              <a:rPr lang="en-US" smtClean="0"/>
              <a:t>9/25/2025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18411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389543"/>
            <a:ext cx="5910147" cy="557588"/>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68FED1-2862-4BA2-8856-6CBC38352094}" type="datetimeFigureOut">
              <a:rPr lang="en-US" smtClean="0"/>
              <a:t>9/25/2025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619466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68FED1-2862-4BA2-8856-6CBC38352094}" type="datetimeFigureOut">
              <a:rPr lang="en-US" smtClean="0"/>
              <a:t>9/25/2025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83917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8FED1-2862-4BA2-8856-6CBC38352094}" type="datetimeFigureOut">
              <a:rPr lang="en-US" smtClean="0"/>
              <a:t>9/25/2025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541136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068FED1-2862-4BA2-8856-6CBC38352094}" type="datetimeFigureOut">
              <a:rPr lang="en-US" smtClean="0"/>
              <a:t>9/25/2025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746977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068FED1-2862-4BA2-8856-6CBC38352094}" type="datetimeFigureOut">
              <a:rPr lang="en-US" smtClean="0"/>
              <a:t>9/25/2025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430718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376" y="464878"/>
            <a:ext cx="5953299" cy="59915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9/25/2025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1F77C30-90ED-7DDF-51AB-5D2FADCCE8F1}"/>
              </a:ext>
            </a:extLst>
          </p:cNvPr>
          <p:cNvSpPr/>
          <p:nvPr userDrawn="1"/>
        </p:nvSpPr>
        <p:spPr>
          <a:xfrm flipH="1" flipV="1">
            <a:off x="2300751"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p>
        </p:txBody>
      </p:sp>
      <p:pic>
        <p:nvPicPr>
          <p:cNvPr id="8" name="Picture 7">
            <a:extLst>
              <a:ext uri="{FF2B5EF4-FFF2-40B4-BE49-F238E27FC236}">
                <a16:creationId xmlns:a16="http://schemas.microsoft.com/office/drawing/2014/main" id="{918C8B57-5895-3132-0D5B-D962F3A998A5}"/>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938294" y="67754"/>
            <a:ext cx="1195794" cy="1154755"/>
          </a:xfrm>
          <a:prstGeom prst="rect">
            <a:avLst/>
          </a:prstGeom>
        </p:spPr>
      </p:pic>
    </p:spTree>
    <p:extLst>
      <p:ext uri="{BB962C8B-B14F-4D97-AF65-F5344CB8AC3E}">
        <p14:creationId xmlns:p14="http://schemas.microsoft.com/office/powerpoint/2010/main" val="134553853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9642" y="1988006"/>
            <a:ext cx="8560341" cy="4869995"/>
          </a:xfrm>
        </p:spPr>
        <p:txBody>
          <a:bodyPr anchor="ctr">
            <a:noAutofit/>
          </a:bodyPr>
          <a:lstStyle/>
          <a:p>
            <a:pPr algn="ctr"/>
            <a:br>
              <a:rPr lang="en-US" dirty="0"/>
            </a:br>
            <a:br>
              <a:rPr lang="en-US" dirty="0"/>
            </a:br>
            <a:r>
              <a:rPr lang="en-US" dirty="0"/>
              <a:t>CED 751</a:t>
            </a:r>
            <a:br>
              <a:rPr lang="en-US" dirty="0"/>
            </a:br>
            <a:r>
              <a:rPr lang="en-US" dirty="0"/>
              <a:t>Administrative Commissioner Role in the Roundtable Program</a:t>
            </a:r>
            <a:br>
              <a:rPr lang="en-US" dirty="0"/>
            </a:br>
            <a:br>
              <a:rPr lang="en-US" dirty="0"/>
            </a:br>
            <a:br>
              <a:rPr lang="en-US" dirty="0"/>
            </a:br>
            <a:br>
              <a:rPr lang="en-US" dirty="0"/>
            </a:br>
            <a:endParaRPr lang="en-US" dirty="0"/>
          </a:p>
        </p:txBody>
      </p:sp>
      <p:sp>
        <p:nvSpPr>
          <p:cNvPr id="3" name="TextBox 2">
            <a:extLst>
              <a:ext uri="{FF2B5EF4-FFF2-40B4-BE49-F238E27FC236}">
                <a16:creationId xmlns:a16="http://schemas.microsoft.com/office/drawing/2014/main" id="{D0644705-E0F5-4B9E-96E0-DB64B5EC576B}"/>
              </a:ext>
            </a:extLst>
          </p:cNvPr>
          <p:cNvSpPr txBox="1"/>
          <p:nvPr/>
        </p:nvSpPr>
        <p:spPr>
          <a:xfrm>
            <a:off x="7010400" y="6305550"/>
            <a:ext cx="3086100" cy="369332"/>
          </a:xfrm>
          <a:prstGeom prst="rect">
            <a:avLst/>
          </a:prstGeom>
          <a:noFill/>
        </p:spPr>
        <p:txBody>
          <a:bodyPr wrap="square" rtlCol="0">
            <a:spAutoFit/>
          </a:bodyPr>
          <a:lstStyle/>
          <a:p>
            <a:pPr algn="ctr"/>
            <a:r>
              <a:rPr lang="en-US" dirty="0">
                <a:solidFill>
                  <a:schemeClr val="bg1">
                    <a:lumMod val="65000"/>
                  </a:schemeClr>
                </a:solidFill>
              </a:rPr>
              <a:t>Revision date 9/15/2025</a:t>
            </a:r>
          </a:p>
        </p:txBody>
      </p:sp>
    </p:spTree>
    <p:extLst>
      <p:ext uri="{BB962C8B-B14F-4D97-AF65-F5344CB8AC3E}">
        <p14:creationId xmlns:p14="http://schemas.microsoft.com/office/powerpoint/2010/main" val="3909302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2253C-049C-496E-8CBE-1199E8B48526}"/>
              </a:ext>
            </a:extLst>
          </p:cNvPr>
          <p:cNvSpPr>
            <a:spLocks noGrp="1"/>
          </p:cNvSpPr>
          <p:nvPr>
            <p:ph type="title"/>
          </p:nvPr>
        </p:nvSpPr>
        <p:spPr>
          <a:xfrm>
            <a:off x="31376" y="464878"/>
            <a:ext cx="5953299" cy="754322"/>
          </a:xfrm>
        </p:spPr>
        <p:txBody>
          <a:bodyPr>
            <a:noAutofit/>
          </a:bodyPr>
          <a:lstStyle/>
          <a:p>
            <a:r>
              <a:rPr lang="en-US" dirty="0"/>
              <a:t>The Roundtable Commissioner Relationship</a:t>
            </a:r>
          </a:p>
        </p:txBody>
      </p:sp>
      <p:sp>
        <p:nvSpPr>
          <p:cNvPr id="3" name="Content Placeholder 2">
            <a:extLst>
              <a:ext uri="{FF2B5EF4-FFF2-40B4-BE49-F238E27FC236}">
                <a16:creationId xmlns:a16="http://schemas.microsoft.com/office/drawing/2014/main" id="{53E5C6A1-530E-4501-9A5B-C35CB8F8B307}"/>
              </a:ext>
            </a:extLst>
          </p:cNvPr>
          <p:cNvSpPr>
            <a:spLocks noGrp="1"/>
          </p:cNvSpPr>
          <p:nvPr>
            <p:ph idx="1"/>
          </p:nvPr>
        </p:nvSpPr>
        <p:spPr/>
        <p:txBody>
          <a:bodyPr>
            <a:normAutofit/>
          </a:bodyPr>
          <a:lstStyle/>
          <a:p>
            <a:r>
              <a:rPr lang="en-US" sz="3200" b="1" dirty="0"/>
              <a:t>The </a:t>
            </a:r>
            <a:r>
              <a:rPr lang="en-US" sz="3200" b="1" i="1" dirty="0"/>
              <a:t>Skill to Do </a:t>
            </a:r>
            <a:r>
              <a:rPr lang="en-US" sz="3200" b="1" dirty="0"/>
              <a:t>and the </a:t>
            </a:r>
            <a:r>
              <a:rPr lang="en-US" sz="3200" b="1" i="1" dirty="0"/>
              <a:t>Will to Do</a:t>
            </a:r>
          </a:p>
          <a:p>
            <a:r>
              <a:rPr lang="en-US" sz="3200" b="1" dirty="0"/>
              <a:t>Roundtable program</a:t>
            </a:r>
          </a:p>
          <a:p>
            <a:r>
              <a:rPr lang="en-US" sz="3200" b="1" dirty="0"/>
              <a:t>Program functions</a:t>
            </a:r>
          </a:p>
        </p:txBody>
      </p:sp>
      <p:pic>
        <p:nvPicPr>
          <p:cNvPr id="7170" name="Picture 2">
            <a:extLst>
              <a:ext uri="{FF2B5EF4-FFF2-40B4-BE49-F238E27FC236}">
                <a16:creationId xmlns:a16="http://schemas.microsoft.com/office/drawing/2014/main" id="{F59C31B2-BF28-4433-BE7E-593CC73DFF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4614" y="3943612"/>
            <a:ext cx="2668137" cy="266813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5B378CF0-3920-44D2-A101-2040548710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0788" y="3971871"/>
            <a:ext cx="2668137" cy="2654007"/>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a:extLst>
              <a:ext uri="{FF2B5EF4-FFF2-40B4-BE49-F238E27FC236}">
                <a16:creationId xmlns:a16="http://schemas.microsoft.com/office/drawing/2014/main" id="{BD3C280B-A5CB-438B-9CA9-92AFAA68F7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06962" y="3971871"/>
            <a:ext cx="2654007" cy="2654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0569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8809F-425A-40BB-BF4B-D03A87B1DB68}"/>
              </a:ext>
            </a:extLst>
          </p:cNvPr>
          <p:cNvSpPr>
            <a:spLocks noGrp="1"/>
          </p:cNvSpPr>
          <p:nvPr>
            <p:ph type="title"/>
          </p:nvPr>
        </p:nvSpPr>
        <p:spPr/>
        <p:txBody>
          <a:bodyPr/>
          <a:lstStyle/>
          <a:p>
            <a:r>
              <a:rPr lang="en-US" dirty="0"/>
              <a:t>Group Discussion</a:t>
            </a:r>
          </a:p>
        </p:txBody>
      </p:sp>
      <p:sp>
        <p:nvSpPr>
          <p:cNvPr id="3" name="Content Placeholder 2">
            <a:extLst>
              <a:ext uri="{FF2B5EF4-FFF2-40B4-BE49-F238E27FC236}">
                <a16:creationId xmlns:a16="http://schemas.microsoft.com/office/drawing/2014/main" id="{FDF1BE5E-D90C-4442-85EF-A3F5747A7C7F}"/>
              </a:ext>
            </a:extLst>
          </p:cNvPr>
          <p:cNvSpPr>
            <a:spLocks noGrp="1"/>
          </p:cNvSpPr>
          <p:nvPr>
            <p:ph idx="1"/>
          </p:nvPr>
        </p:nvSpPr>
        <p:spPr>
          <a:xfrm>
            <a:off x="2130440" y="2052685"/>
            <a:ext cx="8298350" cy="3816418"/>
          </a:xfr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solidFill>
              <a:schemeClr val="accent1"/>
            </a:solidFill>
          </a:ln>
        </p:spPr>
        <p:txBody>
          <a:bodyPr>
            <a:normAutofit fontScale="85000" lnSpcReduction="20000"/>
          </a:bodyPr>
          <a:lstStyle/>
          <a:p>
            <a:pPr marL="0" indent="0" algn="ctr">
              <a:buNone/>
            </a:pPr>
            <a:endParaRPr lang="en-US" dirty="0"/>
          </a:p>
          <a:p>
            <a:pPr marL="0" indent="0" algn="ctr">
              <a:buNone/>
            </a:pPr>
            <a:r>
              <a:rPr lang="en-US" sz="3500" b="1" dirty="0"/>
              <a:t>The speaker for the Scouts BSA roundtable breakout has had to cancel due to a family emergency. </a:t>
            </a:r>
          </a:p>
          <a:p>
            <a:pPr marL="0" indent="0" algn="ctr">
              <a:buNone/>
            </a:pPr>
            <a:endParaRPr lang="en-US" sz="3500" b="1" dirty="0"/>
          </a:p>
          <a:p>
            <a:pPr marL="0" indent="0" algn="ctr">
              <a:buNone/>
            </a:pPr>
            <a:r>
              <a:rPr lang="en-US" sz="3500" b="1" dirty="0"/>
              <a:t>What support and resources can the asst. district commissioner for roundtable provide the roundtable commissioner so that an informative, engaging breakout can be held despite the changes?</a:t>
            </a:r>
          </a:p>
        </p:txBody>
      </p:sp>
    </p:spTree>
    <p:extLst>
      <p:ext uri="{BB962C8B-B14F-4D97-AF65-F5344CB8AC3E}">
        <p14:creationId xmlns:p14="http://schemas.microsoft.com/office/powerpoint/2010/main" val="1411086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8417E-A413-42FA-BB3D-D100328614D1}"/>
              </a:ext>
            </a:extLst>
          </p:cNvPr>
          <p:cNvSpPr>
            <a:spLocks noGrp="1"/>
          </p:cNvSpPr>
          <p:nvPr>
            <p:ph type="title"/>
          </p:nvPr>
        </p:nvSpPr>
        <p:spPr>
          <a:xfrm>
            <a:off x="142701" y="765625"/>
            <a:ext cx="5953299" cy="599151"/>
          </a:xfrm>
        </p:spPr>
        <p:txBody>
          <a:bodyPr>
            <a:normAutofit fontScale="90000"/>
          </a:bodyPr>
          <a:lstStyle/>
          <a:p>
            <a:r>
              <a:rPr lang="en-US" dirty="0"/>
              <a:t>Roundtable Commissioner and Assistant Roundtable Commissioner Relationship</a:t>
            </a:r>
          </a:p>
        </p:txBody>
      </p:sp>
      <p:sp>
        <p:nvSpPr>
          <p:cNvPr id="3" name="Content Placeholder 2">
            <a:extLst>
              <a:ext uri="{FF2B5EF4-FFF2-40B4-BE49-F238E27FC236}">
                <a16:creationId xmlns:a16="http://schemas.microsoft.com/office/drawing/2014/main" id="{7602AA02-A761-4BF6-8E7A-533CBE9007EB}"/>
              </a:ext>
            </a:extLst>
          </p:cNvPr>
          <p:cNvSpPr>
            <a:spLocks noGrp="1"/>
          </p:cNvSpPr>
          <p:nvPr>
            <p:ph idx="1"/>
          </p:nvPr>
        </p:nvSpPr>
        <p:spPr>
          <a:xfrm>
            <a:off x="856527" y="2255293"/>
            <a:ext cx="8762720" cy="3237931"/>
          </a:xfrm>
        </p:spPr>
        <p:txBody>
          <a:bodyPr>
            <a:normAutofit/>
          </a:bodyPr>
          <a:lstStyle/>
          <a:p>
            <a:r>
              <a:rPr lang="en-US" sz="3200" b="1" dirty="0"/>
              <a:t>Asst. roundtable commissioners are</a:t>
            </a:r>
            <a:br>
              <a:rPr lang="en-US" sz="3200" b="1" dirty="0"/>
            </a:br>
            <a:r>
              <a:rPr lang="en-US" sz="3200" b="1" dirty="0"/>
              <a:t>the support team</a:t>
            </a:r>
          </a:p>
          <a:p>
            <a:r>
              <a:rPr lang="en-US" sz="3200" b="1" dirty="0"/>
              <a:t>Position trained</a:t>
            </a:r>
          </a:p>
          <a:p>
            <a:r>
              <a:rPr lang="en-US" sz="3200" b="1" dirty="0"/>
              <a:t>Welcome and assist</a:t>
            </a:r>
          </a:p>
          <a:p>
            <a:r>
              <a:rPr lang="en-US" sz="3200" b="1" dirty="0"/>
              <a:t>Fill specific needs</a:t>
            </a:r>
          </a:p>
        </p:txBody>
      </p:sp>
      <p:pic>
        <p:nvPicPr>
          <p:cNvPr id="6146" name="Picture 2">
            <a:extLst>
              <a:ext uri="{FF2B5EF4-FFF2-40B4-BE49-F238E27FC236}">
                <a16:creationId xmlns:a16="http://schemas.microsoft.com/office/drawing/2014/main" id="{BE02DC4A-80A5-4DD5-9DD2-023DE68D57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1522" y="2255293"/>
            <a:ext cx="3237931" cy="3237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249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8D0ED-4B36-4321-A1C2-95B7E3FA584B}"/>
              </a:ext>
            </a:extLst>
          </p:cNvPr>
          <p:cNvSpPr>
            <a:spLocks noGrp="1"/>
          </p:cNvSpPr>
          <p:nvPr>
            <p:ph type="title"/>
          </p:nvPr>
        </p:nvSpPr>
        <p:spPr/>
        <p:txBody>
          <a:bodyPr/>
          <a:lstStyle/>
          <a:p>
            <a:r>
              <a:rPr lang="en-US" dirty="0"/>
              <a:t>Group Discussion</a:t>
            </a:r>
          </a:p>
        </p:txBody>
      </p:sp>
      <p:sp>
        <p:nvSpPr>
          <p:cNvPr id="3" name="Content Placeholder 2">
            <a:extLst>
              <a:ext uri="{FF2B5EF4-FFF2-40B4-BE49-F238E27FC236}">
                <a16:creationId xmlns:a16="http://schemas.microsoft.com/office/drawing/2014/main" id="{3240C0D8-4925-4FE9-9D0A-50D0C2BFFA53}"/>
              </a:ext>
            </a:extLst>
          </p:cNvPr>
          <p:cNvSpPr>
            <a:spLocks noGrp="1"/>
          </p:cNvSpPr>
          <p:nvPr>
            <p:ph idx="1"/>
          </p:nvPr>
        </p:nvSpPr>
        <p:spPr>
          <a:xfrm>
            <a:off x="2090668" y="1420511"/>
            <a:ext cx="8361271" cy="4594630"/>
          </a:xfr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solidFill>
              <a:schemeClr val="accent1"/>
            </a:solidFill>
          </a:ln>
        </p:spPr>
        <p:txBody>
          <a:bodyPr>
            <a:normAutofit/>
          </a:bodyPr>
          <a:lstStyle/>
          <a:p>
            <a:pPr marL="0" indent="0" algn="ctr">
              <a:buNone/>
            </a:pPr>
            <a:endParaRPr lang="en-US" dirty="0"/>
          </a:p>
          <a:p>
            <a:pPr marL="0" indent="0" algn="ctr">
              <a:buNone/>
            </a:pPr>
            <a:r>
              <a:rPr lang="en-US" sz="3200" b="1" dirty="0"/>
              <a:t>The district is hosting a new leader information breakout for the next roundtable. </a:t>
            </a:r>
          </a:p>
          <a:p>
            <a:pPr marL="0" indent="0" algn="ctr">
              <a:buNone/>
            </a:pPr>
            <a:endParaRPr lang="en-US" sz="3200" b="1" dirty="0"/>
          </a:p>
          <a:p>
            <a:pPr marL="0" indent="0" algn="ctr">
              <a:buNone/>
            </a:pPr>
            <a:r>
              <a:rPr lang="en-US" sz="3200" b="1" dirty="0"/>
              <a:t>What steps can the New Member Coordinator asst. roundtable commissioner take to ensure the new leaders learn about the session? Who else can help with determining the session’s topics and promoting the roundtable? </a:t>
            </a:r>
          </a:p>
        </p:txBody>
      </p:sp>
    </p:spTree>
    <p:extLst>
      <p:ext uri="{BB962C8B-B14F-4D97-AF65-F5344CB8AC3E}">
        <p14:creationId xmlns:p14="http://schemas.microsoft.com/office/powerpoint/2010/main" val="3595712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F1184-C090-4E55-B3C2-EFF7EC1C4C92}"/>
              </a:ext>
            </a:extLst>
          </p:cNvPr>
          <p:cNvSpPr>
            <a:spLocks noGrp="1"/>
          </p:cNvSpPr>
          <p:nvPr>
            <p:ph type="title"/>
          </p:nvPr>
        </p:nvSpPr>
        <p:spPr/>
        <p:txBody>
          <a:bodyPr/>
          <a:lstStyle/>
          <a:p>
            <a:r>
              <a:rPr lang="en-US" dirty="0"/>
              <a:t>Commissioner Tools</a:t>
            </a:r>
          </a:p>
        </p:txBody>
      </p:sp>
      <p:sp>
        <p:nvSpPr>
          <p:cNvPr id="3" name="Content Placeholder 2">
            <a:extLst>
              <a:ext uri="{FF2B5EF4-FFF2-40B4-BE49-F238E27FC236}">
                <a16:creationId xmlns:a16="http://schemas.microsoft.com/office/drawing/2014/main" id="{4D32C2E7-5FCA-4585-A06B-D760F3F05718}"/>
              </a:ext>
            </a:extLst>
          </p:cNvPr>
          <p:cNvSpPr>
            <a:spLocks noGrp="1"/>
          </p:cNvSpPr>
          <p:nvPr>
            <p:ph idx="1"/>
          </p:nvPr>
        </p:nvSpPr>
        <p:spPr>
          <a:xfrm>
            <a:off x="838199" y="1601036"/>
            <a:ext cx="10515600" cy="4351338"/>
          </a:xfrm>
        </p:spPr>
        <p:txBody>
          <a:bodyPr>
            <a:normAutofit/>
          </a:bodyPr>
          <a:lstStyle/>
          <a:p>
            <a:pPr marL="0" indent="0" algn="ctr">
              <a:buNone/>
            </a:pPr>
            <a:r>
              <a:rPr lang="en-US" sz="3200" b="1" dirty="0"/>
              <a:t>Tracking roundtable attendance IS unit service.</a:t>
            </a:r>
          </a:p>
        </p:txBody>
      </p:sp>
      <p:pic>
        <p:nvPicPr>
          <p:cNvPr id="3074" name="Picture 2" descr="See the source image">
            <a:extLst>
              <a:ext uri="{FF2B5EF4-FFF2-40B4-BE49-F238E27FC236}">
                <a16:creationId xmlns:a16="http://schemas.microsoft.com/office/drawing/2014/main" id="{68CA668D-FEE2-4379-91E8-BAA72DC89B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9651" y="2370543"/>
            <a:ext cx="5732697" cy="4299523"/>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0346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1015A-2C5E-4A4A-AF20-2691E54A1961}"/>
              </a:ext>
            </a:extLst>
          </p:cNvPr>
          <p:cNvSpPr>
            <a:spLocks noGrp="1"/>
          </p:cNvSpPr>
          <p:nvPr>
            <p:ph type="title"/>
          </p:nvPr>
        </p:nvSpPr>
        <p:spPr/>
        <p:txBody>
          <a:bodyPr/>
          <a:lstStyle/>
          <a:p>
            <a:r>
              <a:rPr lang="en-US" dirty="0"/>
              <a:t>Types of Recognition</a:t>
            </a:r>
          </a:p>
        </p:txBody>
      </p:sp>
      <p:sp>
        <p:nvSpPr>
          <p:cNvPr id="3" name="Content Placeholder 2">
            <a:extLst>
              <a:ext uri="{FF2B5EF4-FFF2-40B4-BE49-F238E27FC236}">
                <a16:creationId xmlns:a16="http://schemas.microsoft.com/office/drawing/2014/main" id="{0E534F7A-A521-469F-8E99-E1ABBAA57335}"/>
              </a:ext>
            </a:extLst>
          </p:cNvPr>
          <p:cNvSpPr>
            <a:spLocks noGrp="1"/>
          </p:cNvSpPr>
          <p:nvPr>
            <p:ph idx="1"/>
          </p:nvPr>
        </p:nvSpPr>
        <p:spPr>
          <a:xfrm>
            <a:off x="2152650" y="1922901"/>
            <a:ext cx="7886700" cy="4351338"/>
          </a:xfrm>
        </p:spPr>
        <p:txBody>
          <a:bodyPr/>
          <a:lstStyle/>
          <a:p>
            <a:r>
              <a:rPr lang="en-US" sz="3200" b="1" dirty="0"/>
              <a:t>Letters and certificates</a:t>
            </a:r>
          </a:p>
          <a:p>
            <a:r>
              <a:rPr lang="en-US" sz="3200" b="1" dirty="0"/>
              <a:t>Arrowhead Honor</a:t>
            </a:r>
          </a:p>
          <a:p>
            <a:r>
              <a:rPr lang="en-US" sz="3200" b="1" dirty="0"/>
              <a:t>Commissioner Key</a:t>
            </a:r>
          </a:p>
          <a:p>
            <a:r>
              <a:rPr lang="en-US" sz="3200" b="1" dirty="0"/>
              <a:t>Commissioner Science degrees</a:t>
            </a:r>
          </a:p>
          <a:p>
            <a:r>
              <a:rPr lang="en-US" sz="3200" b="1" dirty="0"/>
              <a:t>Distinguished Commissioner Service Award </a:t>
            </a:r>
            <a:endParaRPr lang="en-US" b="1" dirty="0"/>
          </a:p>
        </p:txBody>
      </p:sp>
    </p:spTree>
    <p:extLst>
      <p:ext uri="{BB962C8B-B14F-4D97-AF65-F5344CB8AC3E}">
        <p14:creationId xmlns:p14="http://schemas.microsoft.com/office/powerpoint/2010/main" val="1700964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4DE1-B579-432F-AB11-3D9775F28E98}"/>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89B9DC11-51BE-45CE-B38F-CCE597C24E3B}"/>
              </a:ext>
            </a:extLst>
          </p:cNvPr>
          <p:cNvSpPr>
            <a:spLocks noGrp="1"/>
          </p:cNvSpPr>
          <p:nvPr>
            <p:ph idx="1"/>
          </p:nvPr>
        </p:nvSpPr>
        <p:spPr/>
        <p:txBody>
          <a:bodyPr/>
          <a:lstStyle/>
          <a:p>
            <a:pPr marL="0" indent="0">
              <a:buNone/>
            </a:pPr>
            <a:r>
              <a:rPr lang="en-US" b="1" dirty="0">
                <a:solidFill>
                  <a:srgbClr val="002060"/>
                </a:solidFill>
              </a:rPr>
              <a:t>scouting.org/commissioners/roundtable-support/ </a:t>
            </a:r>
          </a:p>
          <a:p>
            <a:endParaRPr lang="en-US" dirty="0"/>
          </a:p>
        </p:txBody>
      </p:sp>
      <p:pic>
        <p:nvPicPr>
          <p:cNvPr id="8196" name="Picture 4">
            <a:extLst>
              <a:ext uri="{FF2B5EF4-FFF2-40B4-BE49-F238E27FC236}">
                <a16:creationId xmlns:a16="http://schemas.microsoft.com/office/drawing/2014/main" id="{DE029501-1DF4-47BE-A885-DFBD9ACC44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5850" y="3111138"/>
            <a:ext cx="2797649" cy="27493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1133BAE6-A0D8-44E1-D3C1-3CF984FD7C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00106" y="4088128"/>
            <a:ext cx="1731043" cy="1731043"/>
          </a:xfrm>
          <a:prstGeom prst="rect">
            <a:avLst/>
          </a:prstGeom>
        </p:spPr>
      </p:pic>
    </p:spTree>
    <p:extLst>
      <p:ext uri="{BB962C8B-B14F-4D97-AF65-F5344CB8AC3E}">
        <p14:creationId xmlns:p14="http://schemas.microsoft.com/office/powerpoint/2010/main" val="7349798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DB8C1-B57A-4BAF-A996-D510ABBAFC5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318A5D9F-C6BA-4FAC-A97B-0F7B1FAAFA1D}"/>
              </a:ext>
            </a:extLst>
          </p:cNvPr>
          <p:cNvSpPr>
            <a:spLocks noGrp="1"/>
          </p:cNvSpPr>
          <p:nvPr>
            <p:ph idx="1"/>
          </p:nvPr>
        </p:nvSpPr>
        <p:spPr>
          <a:xfrm>
            <a:off x="2152650" y="2290618"/>
            <a:ext cx="7886700" cy="3886345"/>
          </a:xfrm>
        </p:spPr>
        <p:txBody>
          <a:bodyPr>
            <a:normAutofit/>
          </a:bodyPr>
          <a:lstStyle/>
          <a:p>
            <a:r>
              <a:rPr lang="en-US" sz="3200" b="1" dirty="0"/>
              <a:t>Describe a culture of service</a:t>
            </a:r>
          </a:p>
          <a:p>
            <a:r>
              <a:rPr lang="en-US" sz="3200" b="1" dirty="0"/>
              <a:t>Discuss building relationships</a:t>
            </a:r>
          </a:p>
          <a:p>
            <a:r>
              <a:rPr lang="en-US" sz="3200" b="1" dirty="0"/>
              <a:t>Understand how Commissioner Tools, recognition, and resources strengthen the roundtable program</a:t>
            </a:r>
          </a:p>
          <a:p>
            <a:endParaRPr lang="en-US" dirty="0"/>
          </a:p>
          <a:p>
            <a:pPr marL="0" indent="0">
              <a:buNone/>
            </a:pPr>
            <a:r>
              <a:rPr lang="en-US" dirty="0"/>
              <a:t>			</a:t>
            </a:r>
          </a:p>
        </p:txBody>
      </p:sp>
    </p:spTree>
    <p:extLst>
      <p:ext uri="{BB962C8B-B14F-4D97-AF65-F5344CB8AC3E}">
        <p14:creationId xmlns:p14="http://schemas.microsoft.com/office/powerpoint/2010/main" val="505012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4;p21">
            <a:extLst>
              <a:ext uri="{FF2B5EF4-FFF2-40B4-BE49-F238E27FC236}">
                <a16:creationId xmlns:a16="http://schemas.microsoft.com/office/drawing/2014/main" id="{21C38B31-998F-45CC-9628-189F2B4A34D3}"/>
              </a:ext>
            </a:extLst>
          </p:cNvPr>
          <p:cNvSpPr/>
          <p:nvPr/>
        </p:nvSpPr>
        <p:spPr>
          <a:xfrm>
            <a:off x="3905973" y="1853424"/>
            <a:ext cx="4378325" cy="1717393"/>
          </a:xfrm>
          <a:prstGeom prst="rect">
            <a:avLst/>
          </a:prstGeom>
          <a:noFill/>
          <a:ln>
            <a:noFill/>
          </a:ln>
        </p:spPr>
        <p:txBody>
          <a:bodyPr spcFirstLastPara="1" wrap="square" lIns="91425" tIns="45700" rIns="91425" bIns="45700" anchor="t" anchorCtr="0">
            <a:spAutoFit/>
          </a:bodyPr>
          <a:lstStyle/>
          <a:p>
            <a:pPr algn="ctr">
              <a:buClr>
                <a:schemeClr val="accent1"/>
              </a:buClr>
              <a:buSzPts val="3600"/>
            </a:pPr>
            <a:r>
              <a:rPr lang="en-US" sz="4800" b="1" dirty="0">
                <a:solidFill>
                  <a:schemeClr val="dk1"/>
                </a:solidFill>
                <a:latin typeface="Calibri"/>
                <a:ea typeface="Calibri"/>
                <a:cs typeface="Calibri"/>
                <a:sym typeface="Calibri"/>
              </a:rPr>
              <a:t>Questions?</a:t>
            </a:r>
            <a:endParaRPr dirty="0"/>
          </a:p>
          <a:p>
            <a:pPr algn="ctr">
              <a:spcBef>
                <a:spcPts val="960"/>
              </a:spcBef>
              <a:buClr>
                <a:schemeClr val="accent1"/>
              </a:buClr>
              <a:buSzPts val="3600"/>
            </a:pPr>
            <a:r>
              <a:rPr lang="en-US" sz="4800" b="1" dirty="0">
                <a:solidFill>
                  <a:schemeClr val="dk1"/>
                </a:solidFill>
                <a:latin typeface="Calibri"/>
                <a:ea typeface="Calibri"/>
                <a:cs typeface="Calibri"/>
                <a:sym typeface="Calibri"/>
              </a:rPr>
              <a:t>Comments!</a:t>
            </a:r>
            <a:endParaRPr dirty="0"/>
          </a:p>
        </p:txBody>
      </p:sp>
      <p:pic>
        <p:nvPicPr>
          <p:cNvPr id="8" name="Google Shape;225;p21">
            <a:extLst>
              <a:ext uri="{FF2B5EF4-FFF2-40B4-BE49-F238E27FC236}">
                <a16:creationId xmlns:a16="http://schemas.microsoft.com/office/drawing/2014/main" id="{E517ACCF-DC7B-40A6-AF33-06913EC79C33}"/>
              </a:ext>
            </a:extLst>
          </p:cNvPr>
          <p:cNvPicPr preferRelativeResize="0"/>
          <p:nvPr/>
        </p:nvPicPr>
        <p:blipFill rotWithShape="1">
          <a:blip r:embed="rId3">
            <a:alphaModFix/>
          </a:blip>
          <a:srcRect/>
          <a:stretch/>
        </p:blipFill>
        <p:spPr>
          <a:xfrm>
            <a:off x="4016218" y="3969400"/>
            <a:ext cx="4157832" cy="1725318"/>
          </a:xfrm>
          <a:prstGeom prst="rect">
            <a:avLst/>
          </a:prstGeom>
          <a:noFill/>
          <a:ln>
            <a:noFill/>
          </a:ln>
        </p:spPr>
      </p:pic>
    </p:spTree>
    <p:extLst>
      <p:ext uri="{BB962C8B-B14F-4D97-AF65-F5344CB8AC3E}">
        <p14:creationId xmlns:p14="http://schemas.microsoft.com/office/powerpoint/2010/main" val="287663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Course Objectives</a:t>
            </a:r>
          </a:p>
        </p:txBody>
      </p:sp>
      <p:sp>
        <p:nvSpPr>
          <p:cNvPr id="3" name="Content Placeholder 2"/>
          <p:cNvSpPr>
            <a:spLocks noGrp="1"/>
          </p:cNvSpPr>
          <p:nvPr>
            <p:ph idx="1"/>
          </p:nvPr>
        </p:nvSpPr>
        <p:spPr>
          <a:xfrm>
            <a:off x="2152650" y="1568889"/>
            <a:ext cx="7886700" cy="4351338"/>
          </a:xfrm>
        </p:spPr>
        <p:txBody>
          <a:bodyPr>
            <a:noAutofit/>
          </a:bodyPr>
          <a:lstStyle/>
          <a:p>
            <a:pPr marL="0" indent="0">
              <a:buNone/>
            </a:pPr>
            <a:r>
              <a:rPr lang="en-US" sz="3200" b="1" dirty="0"/>
              <a:t>At the end of this training, a commissioner will be able to:</a:t>
            </a:r>
          </a:p>
          <a:p>
            <a:pPr marL="0" indent="0">
              <a:buNone/>
            </a:pPr>
            <a:endParaRPr lang="en-US" sz="1600" dirty="0"/>
          </a:p>
          <a:p>
            <a:r>
              <a:rPr lang="en-US" b="1" dirty="0"/>
              <a:t>Describe </a:t>
            </a:r>
            <a:r>
              <a:rPr lang="en-US" dirty="0"/>
              <a:t>a culture of service</a:t>
            </a:r>
          </a:p>
          <a:p>
            <a:r>
              <a:rPr lang="en-US" b="1" dirty="0"/>
              <a:t>Discuss </a:t>
            </a:r>
            <a:r>
              <a:rPr lang="en-US" dirty="0"/>
              <a:t>building relationships</a:t>
            </a:r>
          </a:p>
          <a:p>
            <a:r>
              <a:rPr lang="en-US" b="1" dirty="0"/>
              <a:t>Understand</a:t>
            </a:r>
            <a:r>
              <a:rPr lang="en-US" dirty="0"/>
              <a:t> how Commissioner Tools, recognition, and resources strengthen the roundtable program</a:t>
            </a:r>
          </a:p>
        </p:txBody>
      </p:sp>
    </p:spTree>
    <p:extLst>
      <p:ext uri="{BB962C8B-B14F-4D97-AF65-F5344CB8AC3E}">
        <p14:creationId xmlns:p14="http://schemas.microsoft.com/office/powerpoint/2010/main" val="1424341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58DFB-4396-4834-9CA7-B6B32CA7C58D}"/>
              </a:ext>
            </a:extLst>
          </p:cNvPr>
          <p:cNvSpPr>
            <a:spLocks noGrp="1"/>
          </p:cNvSpPr>
          <p:nvPr>
            <p:ph type="title"/>
          </p:nvPr>
        </p:nvSpPr>
        <p:spPr/>
        <p:txBody>
          <a:bodyPr/>
          <a:lstStyle/>
          <a:p>
            <a:r>
              <a:rPr lang="en-US" dirty="0"/>
              <a:t>Roundtable IS Unit Service</a:t>
            </a:r>
          </a:p>
        </p:txBody>
      </p:sp>
      <p:sp>
        <p:nvSpPr>
          <p:cNvPr id="3" name="Content Placeholder 2">
            <a:extLst>
              <a:ext uri="{FF2B5EF4-FFF2-40B4-BE49-F238E27FC236}">
                <a16:creationId xmlns:a16="http://schemas.microsoft.com/office/drawing/2014/main" id="{D0BA70F4-F3ED-4C01-A743-DDED832AFC37}"/>
              </a:ext>
            </a:extLst>
          </p:cNvPr>
          <p:cNvSpPr>
            <a:spLocks noGrp="1"/>
          </p:cNvSpPr>
          <p:nvPr>
            <p:ph idx="1"/>
          </p:nvPr>
        </p:nvSpPr>
        <p:spPr>
          <a:xfrm>
            <a:off x="1652336" y="1825625"/>
            <a:ext cx="9701463" cy="4351338"/>
          </a:xfrm>
        </p:spPr>
        <p:txBody>
          <a:bodyPr/>
          <a:lstStyle/>
          <a:p>
            <a:r>
              <a:rPr lang="en-US" sz="3200" b="1" dirty="0"/>
              <a:t>Skill to Do</a:t>
            </a:r>
          </a:p>
          <a:p>
            <a:r>
              <a:rPr lang="en-US" sz="3200" b="1" dirty="0"/>
              <a:t>Will to Do</a:t>
            </a:r>
            <a:endParaRPr lang="en-US" b="1" dirty="0"/>
          </a:p>
        </p:txBody>
      </p:sp>
      <p:pic>
        <p:nvPicPr>
          <p:cNvPr id="1030" name="Picture 6">
            <a:extLst>
              <a:ext uri="{FF2B5EF4-FFF2-40B4-BE49-F238E27FC236}">
                <a16:creationId xmlns:a16="http://schemas.microsoft.com/office/drawing/2014/main" id="{37052C66-3509-41B1-9CE3-162C74323D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4248" y="2534098"/>
            <a:ext cx="3158676" cy="2934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2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598EA-AB38-4345-9897-A25805808D66}"/>
              </a:ext>
            </a:extLst>
          </p:cNvPr>
          <p:cNvSpPr>
            <a:spLocks noGrp="1"/>
          </p:cNvSpPr>
          <p:nvPr>
            <p:ph type="title"/>
          </p:nvPr>
        </p:nvSpPr>
        <p:spPr/>
        <p:txBody>
          <a:bodyPr/>
          <a:lstStyle/>
          <a:p>
            <a:r>
              <a:rPr lang="en-US" dirty="0"/>
              <a:t>Building Connections</a:t>
            </a:r>
          </a:p>
        </p:txBody>
      </p:sp>
      <p:pic>
        <p:nvPicPr>
          <p:cNvPr id="1026" name="Picture 2">
            <a:extLst>
              <a:ext uri="{FF2B5EF4-FFF2-40B4-BE49-F238E27FC236}">
                <a16:creationId xmlns:a16="http://schemas.microsoft.com/office/drawing/2014/main" id="{442170D1-D2A2-454C-A797-A0587AF9D3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7350" y="1135823"/>
            <a:ext cx="5257299" cy="5257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067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9430E-D725-49C2-9C46-5F38B532BB5F}"/>
              </a:ext>
            </a:extLst>
          </p:cNvPr>
          <p:cNvSpPr>
            <a:spLocks noGrp="1"/>
          </p:cNvSpPr>
          <p:nvPr>
            <p:ph type="title"/>
          </p:nvPr>
        </p:nvSpPr>
        <p:spPr>
          <a:xfrm>
            <a:off x="31376" y="464878"/>
            <a:ext cx="5953299" cy="786406"/>
          </a:xfrm>
        </p:spPr>
        <p:txBody>
          <a:bodyPr>
            <a:noAutofit/>
          </a:bodyPr>
          <a:lstStyle/>
          <a:p>
            <a:r>
              <a:rPr lang="en-US" dirty="0"/>
              <a:t>The Assistant Council Commissioner Relationship</a:t>
            </a:r>
          </a:p>
        </p:txBody>
      </p:sp>
      <p:sp>
        <p:nvSpPr>
          <p:cNvPr id="3" name="Content Placeholder 2">
            <a:extLst>
              <a:ext uri="{FF2B5EF4-FFF2-40B4-BE49-F238E27FC236}">
                <a16:creationId xmlns:a16="http://schemas.microsoft.com/office/drawing/2014/main" id="{0D13A47F-3D36-494B-87CA-9FEFB5DE379F}"/>
              </a:ext>
            </a:extLst>
          </p:cNvPr>
          <p:cNvSpPr>
            <a:spLocks noGrp="1"/>
          </p:cNvSpPr>
          <p:nvPr>
            <p:ph idx="1"/>
          </p:nvPr>
        </p:nvSpPr>
        <p:spPr/>
        <p:txBody>
          <a:bodyPr/>
          <a:lstStyle/>
          <a:p>
            <a:pPr marL="0" indent="0">
              <a:buNone/>
            </a:pPr>
            <a:r>
              <a:rPr lang="en-US" sz="3200" b="1" dirty="0"/>
              <a:t>Ensures roundtable commissioners </a:t>
            </a:r>
          </a:p>
          <a:p>
            <a:pPr lvl="1"/>
            <a:r>
              <a:rPr lang="en-US" sz="2800" b="1" dirty="0"/>
              <a:t>Provide training</a:t>
            </a:r>
          </a:p>
          <a:p>
            <a:pPr lvl="1"/>
            <a:r>
              <a:rPr lang="en-US" sz="2800" b="1" dirty="0"/>
              <a:t>Have access to training materials</a:t>
            </a:r>
          </a:p>
          <a:p>
            <a:pPr lvl="1"/>
            <a:r>
              <a:rPr lang="en-US" sz="2800" b="1" dirty="0"/>
              <a:t>Use national program materials</a:t>
            </a:r>
          </a:p>
          <a:p>
            <a:pPr lvl="1"/>
            <a:r>
              <a:rPr lang="en-US" sz="2800" b="1" dirty="0"/>
              <a:t>Meet district needs</a:t>
            </a:r>
          </a:p>
          <a:p>
            <a:pPr lvl="1"/>
            <a:endParaRPr lang="en-US" dirty="0"/>
          </a:p>
        </p:txBody>
      </p:sp>
      <p:pic>
        <p:nvPicPr>
          <p:cNvPr id="5122" name="Picture 2">
            <a:extLst>
              <a:ext uri="{FF2B5EF4-FFF2-40B4-BE49-F238E27FC236}">
                <a16:creationId xmlns:a16="http://schemas.microsoft.com/office/drawing/2014/main" id="{56EB3503-CF09-41FD-83C8-D268CF02E7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9165" y="2687697"/>
            <a:ext cx="2627194" cy="2627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793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77000-C622-4C9B-BCE6-76C3BDE4D84B}"/>
              </a:ext>
            </a:extLst>
          </p:cNvPr>
          <p:cNvSpPr>
            <a:spLocks noGrp="1"/>
          </p:cNvSpPr>
          <p:nvPr>
            <p:ph type="title"/>
          </p:nvPr>
        </p:nvSpPr>
        <p:spPr/>
        <p:txBody>
          <a:bodyPr/>
          <a:lstStyle/>
          <a:p>
            <a:r>
              <a:rPr lang="en-US" dirty="0"/>
              <a:t>Group Discussion</a:t>
            </a:r>
          </a:p>
        </p:txBody>
      </p:sp>
      <p:sp>
        <p:nvSpPr>
          <p:cNvPr id="3" name="Content Placeholder 2">
            <a:extLst>
              <a:ext uri="{FF2B5EF4-FFF2-40B4-BE49-F238E27FC236}">
                <a16:creationId xmlns:a16="http://schemas.microsoft.com/office/drawing/2014/main" id="{839EDF5C-EE73-4F8F-9083-C5734AD2522A}"/>
              </a:ext>
            </a:extLst>
          </p:cNvPr>
          <p:cNvSpPr>
            <a:spLocks noGrp="1"/>
          </p:cNvSpPr>
          <p:nvPr>
            <p:ph idx="1"/>
          </p:nvPr>
        </p:nvSpPr>
        <p:spPr>
          <a:xfrm>
            <a:off x="2341122" y="2078545"/>
            <a:ext cx="7983495" cy="3859268"/>
          </a:xfr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solidFill>
              <a:schemeClr val="accent1"/>
            </a:solidFill>
          </a:ln>
        </p:spPr>
        <p:txBody>
          <a:bodyPr>
            <a:normAutofit fontScale="92500" lnSpcReduction="20000"/>
          </a:bodyPr>
          <a:lstStyle/>
          <a:p>
            <a:pPr marL="0" indent="0" algn="ctr">
              <a:buNone/>
            </a:pPr>
            <a:endParaRPr lang="en-US" dirty="0"/>
          </a:p>
          <a:p>
            <a:pPr marL="0" indent="0" algn="ctr">
              <a:buNone/>
            </a:pPr>
            <a:r>
              <a:rPr lang="en-US" sz="3200" b="1" dirty="0"/>
              <a:t>A council has gone through a redistricting process, in some cases combining two or more districts. </a:t>
            </a:r>
          </a:p>
          <a:p>
            <a:pPr marL="0" indent="0" algn="ctr">
              <a:buNone/>
            </a:pPr>
            <a:endParaRPr lang="en-US" sz="3200" b="1" dirty="0"/>
          </a:p>
          <a:p>
            <a:pPr marL="0" indent="0" algn="ctr">
              <a:buNone/>
            </a:pPr>
            <a:r>
              <a:rPr lang="en-US" sz="3200" b="1" dirty="0"/>
              <a:t>How can the asst. council commissioner for roundtable work with the asst. district commissioner for roundtable to guide the new roundtable commissioners in finding ways to support the needs of different units?</a:t>
            </a:r>
          </a:p>
        </p:txBody>
      </p:sp>
    </p:spTree>
    <p:extLst>
      <p:ext uri="{BB962C8B-B14F-4D97-AF65-F5344CB8AC3E}">
        <p14:creationId xmlns:p14="http://schemas.microsoft.com/office/powerpoint/2010/main" val="636102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20266-C2CF-4C96-9A23-354FA67EB045}"/>
              </a:ext>
            </a:extLst>
          </p:cNvPr>
          <p:cNvSpPr>
            <a:spLocks noGrp="1"/>
          </p:cNvSpPr>
          <p:nvPr>
            <p:ph type="title"/>
          </p:nvPr>
        </p:nvSpPr>
        <p:spPr>
          <a:xfrm>
            <a:off x="31376" y="464878"/>
            <a:ext cx="5953299" cy="946827"/>
          </a:xfrm>
        </p:spPr>
        <p:txBody>
          <a:bodyPr>
            <a:noAutofit/>
          </a:bodyPr>
          <a:lstStyle/>
          <a:p>
            <a:r>
              <a:rPr lang="en-US" dirty="0"/>
              <a:t>The District Commissioner Relationship </a:t>
            </a:r>
          </a:p>
        </p:txBody>
      </p:sp>
      <p:sp>
        <p:nvSpPr>
          <p:cNvPr id="3" name="Content Placeholder 2">
            <a:extLst>
              <a:ext uri="{FF2B5EF4-FFF2-40B4-BE49-F238E27FC236}">
                <a16:creationId xmlns:a16="http://schemas.microsoft.com/office/drawing/2014/main" id="{507150C8-E694-4124-91D3-80EA56B6FCA8}"/>
              </a:ext>
            </a:extLst>
          </p:cNvPr>
          <p:cNvSpPr>
            <a:spLocks noGrp="1"/>
          </p:cNvSpPr>
          <p:nvPr>
            <p:ph idx="1"/>
          </p:nvPr>
        </p:nvSpPr>
        <p:spPr/>
        <p:txBody>
          <a:bodyPr/>
          <a:lstStyle/>
          <a:p>
            <a:r>
              <a:rPr lang="en-US" dirty="0"/>
              <a:t>Roundtable is unique</a:t>
            </a:r>
          </a:p>
          <a:p>
            <a:r>
              <a:rPr lang="en-US" dirty="0"/>
              <a:t>Meets unique district needs</a:t>
            </a:r>
          </a:p>
          <a:p>
            <a:r>
              <a:rPr lang="en-US" dirty="0"/>
              <a:t>Fun!</a:t>
            </a:r>
          </a:p>
        </p:txBody>
      </p:sp>
      <p:pic>
        <p:nvPicPr>
          <p:cNvPr id="4098" name="Picture 2">
            <a:extLst>
              <a:ext uri="{FF2B5EF4-FFF2-40B4-BE49-F238E27FC236}">
                <a16:creationId xmlns:a16="http://schemas.microsoft.com/office/drawing/2014/main" id="{D115A6BB-396A-4029-84A7-339576CFC8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066838"/>
            <a:ext cx="3258900" cy="3258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8422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FAEA4-14B1-4848-A7D9-9D42FE9E1192}"/>
              </a:ext>
            </a:extLst>
          </p:cNvPr>
          <p:cNvSpPr>
            <a:spLocks noGrp="1"/>
          </p:cNvSpPr>
          <p:nvPr>
            <p:ph type="title"/>
          </p:nvPr>
        </p:nvSpPr>
        <p:spPr/>
        <p:txBody>
          <a:bodyPr>
            <a:normAutofit fontScale="90000"/>
          </a:bodyPr>
          <a:lstStyle/>
          <a:p>
            <a:r>
              <a:rPr lang="en-US" dirty="0"/>
              <a:t>District Commissioner Responsibilities</a:t>
            </a:r>
          </a:p>
        </p:txBody>
      </p:sp>
      <p:sp>
        <p:nvSpPr>
          <p:cNvPr id="3" name="Content Placeholder 2">
            <a:extLst>
              <a:ext uri="{FF2B5EF4-FFF2-40B4-BE49-F238E27FC236}">
                <a16:creationId xmlns:a16="http://schemas.microsoft.com/office/drawing/2014/main" id="{D730F325-4D47-47A2-9604-B3FB1DCE8BE5}"/>
              </a:ext>
            </a:extLst>
          </p:cNvPr>
          <p:cNvSpPr>
            <a:spLocks noGrp="1"/>
          </p:cNvSpPr>
          <p:nvPr>
            <p:ph idx="1"/>
          </p:nvPr>
        </p:nvSpPr>
        <p:spPr>
          <a:xfrm>
            <a:off x="2347203" y="2274540"/>
            <a:ext cx="7445308" cy="2706022"/>
          </a:xfrm>
        </p:spPr>
        <p:txBody>
          <a:bodyPr/>
          <a:lstStyle/>
          <a:p>
            <a:r>
              <a:rPr lang="en-US" sz="3200" b="1" dirty="0"/>
              <a:t>Unit service, including roundtables</a:t>
            </a:r>
          </a:p>
          <a:p>
            <a:r>
              <a:rPr lang="en-US" sz="3200" b="1" dirty="0"/>
              <a:t>Commissioner staff meetings</a:t>
            </a:r>
          </a:p>
          <a:p>
            <a:r>
              <a:rPr lang="en-US" sz="3200" b="1" dirty="0"/>
              <a:t>Support the roundtable program</a:t>
            </a:r>
          </a:p>
          <a:p>
            <a:r>
              <a:rPr lang="en-US" sz="3200" b="1" dirty="0"/>
              <a:t>Assign roundtable commissioners</a:t>
            </a:r>
          </a:p>
          <a:p>
            <a:endParaRPr lang="en-US" dirty="0"/>
          </a:p>
          <a:p>
            <a:endParaRPr lang="en-US" dirty="0"/>
          </a:p>
        </p:txBody>
      </p:sp>
    </p:spTree>
    <p:extLst>
      <p:ext uri="{BB962C8B-B14F-4D97-AF65-F5344CB8AC3E}">
        <p14:creationId xmlns:p14="http://schemas.microsoft.com/office/powerpoint/2010/main" val="900608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49012-A8B0-4186-850C-8C577EB73FA8}"/>
              </a:ext>
            </a:extLst>
          </p:cNvPr>
          <p:cNvSpPr>
            <a:spLocks noGrp="1"/>
          </p:cNvSpPr>
          <p:nvPr>
            <p:ph type="title"/>
          </p:nvPr>
        </p:nvSpPr>
        <p:spPr/>
        <p:txBody>
          <a:bodyPr/>
          <a:lstStyle/>
          <a:p>
            <a:r>
              <a:rPr lang="en-US" dirty="0"/>
              <a:t>Group Discussion</a:t>
            </a:r>
          </a:p>
        </p:txBody>
      </p:sp>
      <p:sp>
        <p:nvSpPr>
          <p:cNvPr id="3" name="Content Placeholder 2">
            <a:extLst>
              <a:ext uri="{FF2B5EF4-FFF2-40B4-BE49-F238E27FC236}">
                <a16:creationId xmlns:a16="http://schemas.microsoft.com/office/drawing/2014/main" id="{9E9513B6-21EC-4A37-B322-7D091E503435}"/>
              </a:ext>
            </a:extLst>
          </p:cNvPr>
          <p:cNvSpPr>
            <a:spLocks noGrp="1"/>
          </p:cNvSpPr>
          <p:nvPr>
            <p:ph idx="1"/>
          </p:nvPr>
        </p:nvSpPr>
        <p:spPr>
          <a:xfrm>
            <a:off x="1932994" y="1840061"/>
            <a:ext cx="8326012" cy="3819959"/>
          </a:xfr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solidFill>
              <a:schemeClr val="accent1"/>
            </a:solidFill>
          </a:ln>
        </p:spPr>
        <p:txBody>
          <a:bodyPr>
            <a:normAutofit/>
          </a:bodyPr>
          <a:lstStyle/>
          <a:p>
            <a:pPr marL="0" indent="0" algn="ctr">
              <a:buNone/>
            </a:pPr>
            <a:endParaRPr lang="en-US" dirty="0"/>
          </a:p>
          <a:p>
            <a:pPr marL="0" indent="0" algn="ctr">
              <a:buNone/>
            </a:pPr>
            <a:r>
              <a:rPr lang="en-US" dirty="0"/>
              <a:t>The district commissioner wants to devote a roundtable to discussing approaches that can help units grow membership. </a:t>
            </a:r>
          </a:p>
          <a:p>
            <a:pPr marL="0" indent="0" algn="ctr">
              <a:buNone/>
            </a:pPr>
            <a:r>
              <a:rPr lang="en-US" dirty="0"/>
              <a:t>What specific things could the district commissioner and the asst. district commissioner for roundtable discuss to create an agenda and program that will provide opportunities for units?</a:t>
            </a:r>
          </a:p>
        </p:txBody>
      </p:sp>
    </p:spTree>
    <p:extLst>
      <p:ext uri="{BB962C8B-B14F-4D97-AF65-F5344CB8AC3E}">
        <p14:creationId xmlns:p14="http://schemas.microsoft.com/office/powerpoint/2010/main" val="33846350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254</TotalTime>
  <Words>1980</Words>
  <Application>Microsoft Office PowerPoint</Application>
  <PresentationFormat>Widescreen</PresentationFormat>
  <Paragraphs>165</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Times New Roman</vt:lpstr>
      <vt:lpstr>Office Theme</vt:lpstr>
      <vt:lpstr>  CED 751 Administrative Commissioner Role in the Roundtable Program    </vt:lpstr>
      <vt:lpstr>Course Objectives</vt:lpstr>
      <vt:lpstr>Roundtable IS Unit Service</vt:lpstr>
      <vt:lpstr>Building Connections</vt:lpstr>
      <vt:lpstr>The Assistant Council Commissioner Relationship</vt:lpstr>
      <vt:lpstr>Group Discussion</vt:lpstr>
      <vt:lpstr>The District Commissioner Relationship </vt:lpstr>
      <vt:lpstr>District Commissioner Responsibilities</vt:lpstr>
      <vt:lpstr>Group Discussion</vt:lpstr>
      <vt:lpstr>The Roundtable Commissioner Relationship</vt:lpstr>
      <vt:lpstr>Group Discussion</vt:lpstr>
      <vt:lpstr>Roundtable Commissioner and Assistant Roundtable Commissioner Relationship</vt:lpstr>
      <vt:lpstr>Group Discussion</vt:lpstr>
      <vt:lpstr>Commissioner Tools</vt:lpstr>
      <vt:lpstr>Types of Recognition</vt:lpstr>
      <vt:lpstr>Resources</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CED 751 The Role of the Administrative Commissioner in the Roundtable Program</dc:title>
  <dc:creator>Kresha Alvarado</dc:creator>
  <cp:lastModifiedBy>Kresha Alvarado</cp:lastModifiedBy>
  <cp:revision>27</cp:revision>
  <dcterms:created xsi:type="dcterms:W3CDTF">2025-02-10T18:13:23Z</dcterms:created>
  <dcterms:modified xsi:type="dcterms:W3CDTF">2025-09-25T22:24:41Z</dcterms:modified>
</cp:coreProperties>
</file>